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0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0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0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tBDfr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9;p2"/>
          <p:cNvSpPr/>
          <p:nvPr/>
        </p:nvSpPr>
        <p:spPr>
          <a:xfrm>
            <a:off x="4143960" y="228600"/>
            <a:ext cx="4771080" cy="454428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15200" y="215640"/>
            <a:ext cx="3767400" cy="249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4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4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448520" y="419760"/>
            <a:ext cx="4162320" cy="416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9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104;p19"/>
          <p:cNvCxnSpPr/>
          <p:nvPr/>
        </p:nvCxnSpPr>
        <p:spPr>
          <a:xfrm>
            <a:off x="-69840" y="224640"/>
            <a:ext cx="9284040" cy="3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9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106;p20"/>
          <p:cNvCxnSpPr/>
          <p:nvPr/>
        </p:nvCxnSpPr>
        <p:spPr>
          <a:xfrm>
            <a:off x="260280" y="-104760"/>
            <a:ext cx="360" cy="535320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  <p:cxnSp>
        <p:nvCxnSpPr>
          <p:cNvPr id="33" name="Google Shape;107;p20"/>
          <p:cNvCxnSpPr/>
          <p:nvPr/>
        </p:nvCxnSpPr>
        <p:spPr>
          <a:xfrm>
            <a:off x="-24120" y="4914720"/>
            <a:ext cx="9284040" cy="3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3481200" y="1233720"/>
            <a:ext cx="3173040" cy="368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1242720" y="228600"/>
            <a:ext cx="3870000" cy="1728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4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4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title"/>
          </p:nvPr>
        </p:nvSpPr>
        <p:spPr>
          <a:xfrm>
            <a:off x="78480" y="228600"/>
            <a:ext cx="1163520" cy="110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50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5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20000" y="1278000"/>
            <a:ext cx="7703640" cy="333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832400" y="4342320"/>
            <a:ext cx="584028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464480" y="228600"/>
            <a:ext cx="6214320" cy="264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1760" y="228600"/>
            <a:ext cx="869328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NE_COLUMN_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836280"/>
            <a:ext cx="3519360" cy="229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273280" y="533880"/>
            <a:ext cx="2909520" cy="407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5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AIN_POI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890000" y="1307160"/>
            <a:ext cx="5363640" cy="252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fr-FR" sz="6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TITLE_AND_DESCRI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4335840" cy="128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4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PTION_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60160" cy="1052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fr-FR" sz="2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G_NUMB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05040" y="166320"/>
            <a:ext cx="3510000" cy="129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i="1" lang="fr-FR" sz="60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6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3160" y="419760"/>
            <a:ext cx="4162320" cy="416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imple-light-2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13;p23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2_1_1">
    <p:bg>
      <p:bgPr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16;p24"/>
          <p:cNvSpPr/>
          <p:nvPr/>
        </p:nvSpPr>
        <p:spPr>
          <a:xfrm>
            <a:off x="0" y="-10440"/>
            <a:ext cx="9143640" cy="11804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8640" y="539640"/>
            <a:ext cx="334728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title"/>
          </p:nvPr>
        </p:nvSpPr>
        <p:spPr>
          <a:xfrm>
            <a:off x="4977720" y="539640"/>
            <a:ext cx="3458160" cy="48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2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_1_1_1_1_1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8600" y="416520"/>
            <a:ext cx="2724120" cy="111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4970160" y="208476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4970160" y="972720"/>
            <a:ext cx="639720" cy="41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970880" y="416520"/>
            <a:ext cx="638640" cy="41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4970160" y="152856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title"/>
          </p:nvPr>
        </p:nvSpPr>
        <p:spPr>
          <a:xfrm>
            <a:off x="4970160" y="3197160"/>
            <a:ext cx="639720" cy="41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7"/>
          <p:cNvSpPr>
            <a:spLocks noGrp="1"/>
          </p:cNvSpPr>
          <p:nvPr>
            <p:ph type="title"/>
          </p:nvPr>
        </p:nvSpPr>
        <p:spPr>
          <a:xfrm>
            <a:off x="4970160" y="375300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8"/>
          <p:cNvSpPr>
            <a:spLocks noGrp="1"/>
          </p:cNvSpPr>
          <p:nvPr>
            <p:ph type="title"/>
          </p:nvPr>
        </p:nvSpPr>
        <p:spPr>
          <a:xfrm>
            <a:off x="4970160" y="430920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9"/>
          <p:cNvSpPr>
            <a:spLocks noGrp="1"/>
          </p:cNvSpPr>
          <p:nvPr>
            <p:ph type="title"/>
          </p:nvPr>
        </p:nvSpPr>
        <p:spPr>
          <a:xfrm>
            <a:off x="4970160" y="2640960"/>
            <a:ext cx="639720" cy="41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10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28600" y="4342320"/>
            <a:ext cx="62197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10_1"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28600" y="204480"/>
            <a:ext cx="5598720" cy="102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6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8600" y="960480"/>
            <a:ext cx="2136600" cy="1049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9040" y="1144800"/>
            <a:ext cx="1825560" cy="178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04080" y="1144800"/>
            <a:ext cx="1825560" cy="178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089480" y="1144800"/>
            <a:ext cx="1825560" cy="178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7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44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1700640" y="243396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title"/>
          </p:nvPr>
        </p:nvSpPr>
        <p:spPr>
          <a:xfrm>
            <a:off x="4261320" y="243396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title"/>
          </p:nvPr>
        </p:nvSpPr>
        <p:spPr>
          <a:xfrm>
            <a:off x="6822000" y="243396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title"/>
          </p:nvPr>
        </p:nvSpPr>
        <p:spPr>
          <a:xfrm>
            <a:off x="1700640" y="376128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title"/>
          </p:nvPr>
        </p:nvSpPr>
        <p:spPr>
          <a:xfrm>
            <a:off x="4261320" y="376128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7"/>
          <p:cNvSpPr>
            <a:spLocks noGrp="1"/>
          </p:cNvSpPr>
          <p:nvPr>
            <p:ph type="title"/>
          </p:nvPr>
        </p:nvSpPr>
        <p:spPr>
          <a:xfrm>
            <a:off x="6822000" y="3761280"/>
            <a:ext cx="621000" cy="3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i="1" lang="fr-FR" sz="2500" strike="noStrike" u="none">
                <a:solidFill>
                  <a:schemeClr val="accent1"/>
                </a:solidFill>
                <a:effectLst/>
                <a:uFillTx/>
                <a:latin typeface="Roboto Condensed"/>
                <a:ea typeface="Roboto Condensed"/>
              </a:rPr>
              <a:t>xx%</a:t>
            </a:r>
            <a:endParaRPr b="0" lang="fr-FR" sz="2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_3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8600" y="255240"/>
            <a:ext cx="2655360" cy="194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fr-FR" sz="5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fr-FR" sz="5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" name="Google Shape;102;p18"/>
          <p:cNvSpPr/>
          <p:nvPr/>
        </p:nvSpPr>
        <p:spPr>
          <a:xfrm>
            <a:off x="6045840" y="498960"/>
            <a:ext cx="28195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en" sz="10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CREDITS:</a:t>
            </a:r>
            <a:r>
              <a:rPr b="0" lang="en" sz="10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 This presentation template was created by </a:t>
            </a:r>
            <a:r>
              <a:rPr b="1" lang="en" sz="1000" strike="noStrike" u="sng">
                <a:solidFill>
                  <a:schemeClr val="dk2"/>
                </a:solidFill>
                <a:effectLst/>
                <a:uFillTx/>
                <a:latin typeface="Nunito"/>
                <a:ea typeface="Nunito"/>
                <a:hlinkClick r:id="rId2"/>
              </a:rPr>
              <a:t>Slidesgo</a:t>
            </a:r>
            <a:r>
              <a:rPr b="0" lang="en" sz="10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, and includes icons, infographics &amp; images by </a:t>
            </a:r>
            <a:r>
              <a:rPr b="1" lang="en" sz="1000" strike="noStrike" u="sng">
                <a:solidFill>
                  <a:schemeClr val="dk2"/>
                </a:solidFill>
                <a:effectLst/>
                <a:uFillTx/>
                <a:latin typeface="Nunito"/>
                <a:ea typeface="Nunito"/>
                <a:hlinkClick r:id="rId3"/>
              </a:rPr>
              <a:t>Freepik</a:t>
            </a:r>
            <a:r>
              <a:rPr b="0" lang="en" sz="10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2"/>
    <p:sldLayoutId id="2147483670" r:id="rId3"/>
    <p:sldLayoutId id="214748367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480" y="219240"/>
            <a:ext cx="3771720" cy="248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45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數位轉型策略</a:t>
            </a:r>
            <a:endParaRPr b="0" lang="fr-FR" sz="4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" name="Google Shape;124;p25" title="woman-teaching-classroom (3).jpg"/>
          <p:cNvSpPr/>
          <p:nvPr/>
        </p:nvSpPr>
        <p:spPr>
          <a:xfrm>
            <a:off x="4448520" y="419760"/>
            <a:ext cx="4162320" cy="416232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55" name="Google Shape;125;p25"/>
          <p:cNvCxnSpPr/>
          <p:nvPr/>
        </p:nvCxnSpPr>
        <p:spPr>
          <a:xfrm>
            <a:off x="-24120" y="4914720"/>
            <a:ext cx="9284040" cy="3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  <p:sp>
        <p:nvSpPr>
          <p:cNvPr id="56" name="Google Shape;126;p25"/>
          <p:cNvSpPr/>
          <p:nvPr/>
        </p:nvSpPr>
        <p:spPr>
          <a:xfrm rot="16200000">
            <a:off x="-780840" y="3543480"/>
            <a:ext cx="21524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School center name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552680" y="3876840"/>
            <a:ext cx="2018880" cy="85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2025</a:t>
            </a:r>
            <a:r>
              <a:rPr b="0" lang="zh-CN" sz="16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台灣手搖飲市場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數據分析在經營決策中的應用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714240" y="1085760"/>
            <a:ext cx="5028840" cy="359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marL="457200" indent="-33336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2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利用數據分析洞察顧客行為與銷售趨勢，優化產品與行銷策略。數據驅動決策助於精準投放資源，降低風險，並提升整體營運效率與獲利能力。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88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89" name="Google Shape;327;p37" descr=""/>
          <p:cNvPicPr/>
          <p:nvPr/>
        </p:nvPicPr>
        <p:blipFill>
          <a:blip r:embed="rId1"/>
          <a:srcRect l="32990" t="0" r="32995" b="0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621936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結論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610080" y="990720"/>
            <a:ext cx="4990680" cy="309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數位轉型是台灣手搖飲品牌未來競爭的必經之路。透過線上點餐、會員經營與數據分析的整合運用，品牌將大幅提升營運效率與市場競爭力，達成長期穩健成長與投資回報的目標。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92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28600" y="257040"/>
            <a:ext cx="2657160" cy="1943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5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THANK </a:t>
            </a:r>
            <a:r>
              <a:rPr b="0" i="1" lang="en" sz="55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YOU</a:t>
            </a:r>
            <a:endParaRPr b="0" lang="fr-FR" sz="55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3552840" y="361800"/>
            <a:ext cx="2219040" cy="126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14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Do you have any questions?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" sz="12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youremail@freepik.com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+00 000 000 000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200" strike="noStrike" u="none">
                <a:solidFill>
                  <a:schemeClr val="dk2"/>
                </a:solidFill>
                <a:effectLst/>
                <a:uFillTx/>
                <a:latin typeface="Nunito"/>
                <a:ea typeface="Nunito"/>
              </a:rPr>
              <a:t>yourwebsite.com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95" name="Google Shape;334;p38"/>
          <p:cNvGrpSpPr/>
          <p:nvPr/>
        </p:nvGrpSpPr>
        <p:grpSpPr>
          <a:xfrm>
            <a:off x="2034720" y="4477680"/>
            <a:ext cx="437040" cy="437040"/>
            <a:chOff x="2034720" y="4477680"/>
            <a:chExt cx="437040" cy="437040"/>
          </a:xfrm>
        </p:grpSpPr>
        <p:sp>
          <p:nvSpPr>
            <p:cNvPr id="96" name="Google Shape;335;p38"/>
            <p:cNvSpPr/>
            <p:nvPr/>
          </p:nvSpPr>
          <p:spPr>
            <a:xfrm>
              <a:off x="2034720" y="4477680"/>
              <a:ext cx="437040" cy="437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97" name="Google Shape;336;p38"/>
            <p:cNvGrpSpPr/>
            <p:nvPr/>
          </p:nvGrpSpPr>
          <p:grpSpPr>
            <a:xfrm>
              <a:off x="2111760" y="4558680"/>
              <a:ext cx="275760" cy="275760"/>
              <a:chOff x="2111760" y="4558680"/>
              <a:chExt cx="275760" cy="275760"/>
            </a:xfrm>
          </p:grpSpPr>
          <p:sp>
            <p:nvSpPr>
              <p:cNvPr id="98" name="Google Shape;337;p38"/>
              <p:cNvSpPr/>
              <p:nvPr/>
            </p:nvSpPr>
            <p:spPr>
              <a:xfrm>
                <a:off x="2111760" y="4558680"/>
                <a:ext cx="275760" cy="275760"/>
              </a:xfrm>
              <a:custGeom>
                <a:avLst/>
                <a:gdLst>
                  <a:gd name="textAreaLeft" fmla="*/ 0 w 275760"/>
                  <a:gd name="textAreaRight" fmla="*/ 276120 w 275760"/>
                  <a:gd name="textAreaTop" fmla="*/ 0 h 275760"/>
                  <a:gd name="textAreaBottom" fmla="*/ 276120 h 275760"/>
                </a:gdLst>
                <a:ahLst/>
                <a:cxnLst/>
                <a:rect l="textAreaLeft" t="textAreaTop" r="textAreaRight" b="textAreaBottom"/>
                <a:pathLst>
                  <a:path w="6764" h="6764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" name="Google Shape;338;p38"/>
              <p:cNvSpPr/>
              <p:nvPr/>
            </p:nvSpPr>
            <p:spPr>
              <a:xfrm>
                <a:off x="2175840" y="4624200"/>
                <a:ext cx="146880" cy="144000"/>
              </a:xfrm>
              <a:custGeom>
                <a:avLst/>
                <a:gdLst>
                  <a:gd name="textAreaLeft" fmla="*/ 0 w 146880"/>
                  <a:gd name="textAreaRight" fmla="*/ 147240 w 146880"/>
                  <a:gd name="textAreaTop" fmla="*/ 0 h 144000"/>
                  <a:gd name="textAreaBottom" fmla="*/ 144360 h 144000"/>
                </a:gdLst>
                <a:ahLst/>
                <a:cxnLst/>
                <a:rect l="textAreaLeft" t="textAreaTop" r="textAreaRight" b="textAreaBottom"/>
                <a:pathLst>
                  <a:path w="3607" h="3542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72000" bIns="72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" name="Google Shape;339;p38"/>
              <p:cNvSpPr/>
              <p:nvPr/>
            </p:nvSpPr>
            <p:spPr>
              <a:xfrm>
                <a:off x="2305440" y="4593960"/>
                <a:ext cx="37440" cy="37080"/>
              </a:xfrm>
              <a:custGeom>
                <a:avLst/>
                <a:gdLst>
                  <a:gd name="textAreaLeft" fmla="*/ 0 w 37440"/>
                  <a:gd name="textAreaRight" fmla="*/ 37800 w 37440"/>
                  <a:gd name="textAreaTop" fmla="*/ 0 h 37080"/>
                  <a:gd name="textAreaBottom" fmla="*/ 37440 h 37080"/>
                </a:gdLst>
                <a:ahLst/>
                <a:cxnLst/>
                <a:rect l="textAreaLeft" t="textAreaTop" r="textAreaRight" b="textAreaBottom"/>
                <a:pathLst>
                  <a:path w="929" h="918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8720" bIns="1872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  <p:grpSp>
        <p:nvGrpSpPr>
          <p:cNvPr id="101" name="Google Shape;340;p38"/>
          <p:cNvGrpSpPr/>
          <p:nvPr/>
        </p:nvGrpSpPr>
        <p:grpSpPr>
          <a:xfrm>
            <a:off x="1188720" y="4477680"/>
            <a:ext cx="437040" cy="437040"/>
            <a:chOff x="1188720" y="4477680"/>
            <a:chExt cx="437040" cy="437040"/>
          </a:xfrm>
        </p:grpSpPr>
        <p:sp>
          <p:nvSpPr>
            <p:cNvPr id="102" name="Google Shape;341;p38"/>
            <p:cNvSpPr/>
            <p:nvPr/>
          </p:nvSpPr>
          <p:spPr>
            <a:xfrm>
              <a:off x="1188720" y="4477680"/>
              <a:ext cx="437040" cy="437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grpSp>
          <p:nvGrpSpPr>
            <p:cNvPr id="103" name="Google Shape;342;p38"/>
            <p:cNvGrpSpPr/>
            <p:nvPr/>
          </p:nvGrpSpPr>
          <p:grpSpPr>
            <a:xfrm>
              <a:off x="1274040" y="4577400"/>
              <a:ext cx="266400" cy="237960"/>
              <a:chOff x="1274040" y="4577400"/>
              <a:chExt cx="266400" cy="237960"/>
            </a:xfrm>
          </p:grpSpPr>
          <p:sp>
            <p:nvSpPr>
              <p:cNvPr id="104" name="Google Shape;343;p38"/>
              <p:cNvSpPr/>
              <p:nvPr/>
            </p:nvSpPr>
            <p:spPr>
              <a:xfrm>
                <a:off x="1283400" y="4661280"/>
                <a:ext cx="60840" cy="154080"/>
              </a:xfrm>
              <a:custGeom>
                <a:avLst/>
                <a:gdLst>
                  <a:gd name="textAreaLeft" fmla="*/ 0 w 60840"/>
                  <a:gd name="textAreaRight" fmla="*/ 61200 w 60840"/>
                  <a:gd name="textAreaTop" fmla="*/ 0 h 154080"/>
                  <a:gd name="textAreaBottom" fmla="*/ 154440 h 154080"/>
                </a:gdLst>
                <a:ahLst/>
                <a:cxnLst/>
                <a:rect l="textAreaLeft" t="textAreaTop" r="textAreaRight" b="textAreaBottom"/>
                <a:pathLst>
                  <a:path w="1502" h="3787">
                    <a:moveTo>
                      <a:pt x="1168" y="346"/>
                    </a:moveTo>
                    <a:lnTo>
                      <a:pt x="1168" y="3430"/>
                    </a:lnTo>
                    <a:lnTo>
                      <a:pt x="358" y="3430"/>
                    </a:lnTo>
                    <a:lnTo>
                      <a:pt x="358" y="346"/>
                    </a:lnTo>
                    <a:close/>
                    <a:moveTo>
                      <a:pt x="180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72" y="3787"/>
                      <a:pt x="180" y="3787"/>
                    </a:cubicBezTo>
                    <a:lnTo>
                      <a:pt x="1323" y="3787"/>
                    </a:lnTo>
                    <a:cubicBezTo>
                      <a:pt x="1418" y="3787"/>
                      <a:pt x="1501" y="3715"/>
                      <a:pt x="1501" y="3608"/>
                    </a:cubicBezTo>
                    <a:lnTo>
                      <a:pt x="1501" y="179"/>
                    </a:lnTo>
                    <a:cubicBezTo>
                      <a:pt x="1501" y="72"/>
                      <a:pt x="1430" y="1"/>
                      <a:pt x="13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77040" bIns="7704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5" name="Google Shape;344;p38"/>
              <p:cNvSpPr/>
              <p:nvPr/>
            </p:nvSpPr>
            <p:spPr>
              <a:xfrm>
                <a:off x="1274040" y="4577400"/>
                <a:ext cx="70200" cy="70200"/>
              </a:xfrm>
              <a:custGeom>
                <a:avLst/>
                <a:gdLst>
                  <a:gd name="textAreaLeft" fmla="*/ 0 w 70200"/>
                  <a:gd name="textAreaRight" fmla="*/ 70560 w 70200"/>
                  <a:gd name="textAreaTop" fmla="*/ 0 h 70200"/>
                  <a:gd name="textAreaBottom" fmla="*/ 70560 h 70200"/>
                </a:gdLst>
                <a:ahLst/>
                <a:cxnLst/>
                <a:rect l="textAreaLeft" t="textAreaTop" r="textAreaRight" b="textAreaBottom"/>
                <a:pathLst>
                  <a:path w="1728" h="1728">
                    <a:moveTo>
                      <a:pt x="870" y="334"/>
                    </a:moveTo>
                    <a:cubicBezTo>
                      <a:pt x="1156" y="334"/>
                      <a:pt x="1394" y="572"/>
                      <a:pt x="1394" y="846"/>
                    </a:cubicBezTo>
                    <a:cubicBezTo>
                      <a:pt x="1394" y="1132"/>
                      <a:pt x="1156" y="1370"/>
                      <a:pt x="870" y="1370"/>
                    </a:cubicBezTo>
                    <a:cubicBezTo>
                      <a:pt x="584" y="1370"/>
                      <a:pt x="346" y="1132"/>
                      <a:pt x="346" y="846"/>
                    </a:cubicBezTo>
                    <a:cubicBezTo>
                      <a:pt x="346" y="572"/>
                      <a:pt x="584" y="334"/>
                      <a:pt x="870" y="334"/>
                    </a:cubicBezTo>
                    <a:close/>
                    <a:moveTo>
                      <a:pt x="870" y="1"/>
                    </a:moveTo>
                    <a:cubicBezTo>
                      <a:pt x="394" y="1"/>
                      <a:pt x="1" y="394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4"/>
                      <a:pt x="1346" y="1"/>
                      <a:pt x="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5280" bIns="3528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6" name="Google Shape;345;p38"/>
              <p:cNvSpPr/>
              <p:nvPr/>
            </p:nvSpPr>
            <p:spPr>
              <a:xfrm>
                <a:off x="1376640" y="4661280"/>
                <a:ext cx="163800" cy="154080"/>
              </a:xfrm>
              <a:custGeom>
                <a:avLst/>
                <a:gdLst>
                  <a:gd name="textAreaLeft" fmla="*/ 0 w 163800"/>
                  <a:gd name="textAreaRight" fmla="*/ 164160 w 163800"/>
                  <a:gd name="textAreaTop" fmla="*/ 0 h 154080"/>
                  <a:gd name="textAreaBottom" fmla="*/ 154440 h 154080"/>
                </a:gdLst>
                <a:ahLst/>
                <a:cxnLst/>
                <a:rect l="textAreaLeft" t="textAreaTop" r="textAreaRight" b="textAreaBottom"/>
                <a:pathLst>
                  <a:path w="4026" h="3787">
                    <a:moveTo>
                      <a:pt x="191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84" y="3787"/>
                      <a:pt x="191" y="3787"/>
                    </a:cubicBezTo>
                    <a:lnTo>
                      <a:pt x="1334" y="3787"/>
                    </a:lnTo>
                    <a:cubicBezTo>
                      <a:pt x="1418" y="3787"/>
                      <a:pt x="1513" y="3715"/>
                      <a:pt x="1513" y="3608"/>
                    </a:cubicBezTo>
                    <a:lnTo>
                      <a:pt x="1513" y="2382"/>
                    </a:lnTo>
                    <a:cubicBezTo>
                      <a:pt x="1513" y="1977"/>
                      <a:pt x="1596" y="1501"/>
                      <a:pt x="2037" y="1501"/>
                    </a:cubicBezTo>
                    <a:cubicBezTo>
                      <a:pt x="2347" y="1501"/>
                      <a:pt x="2477" y="1763"/>
                      <a:pt x="2525" y="2060"/>
                    </a:cubicBezTo>
                    <a:cubicBezTo>
                      <a:pt x="2537" y="2156"/>
                      <a:pt x="2608" y="2215"/>
                      <a:pt x="2692" y="2215"/>
                    </a:cubicBezTo>
                    <a:cubicBezTo>
                      <a:pt x="2787" y="2215"/>
                      <a:pt x="2870" y="2120"/>
                      <a:pt x="2847" y="2025"/>
                    </a:cubicBezTo>
                    <a:cubicBezTo>
                      <a:pt x="2763" y="1465"/>
                      <a:pt x="2477" y="1155"/>
                      <a:pt x="2013" y="1155"/>
                    </a:cubicBezTo>
                    <a:cubicBezTo>
                      <a:pt x="1465" y="1155"/>
                      <a:pt x="1156" y="1608"/>
                      <a:pt x="1156" y="2382"/>
                    </a:cubicBezTo>
                    <a:lnTo>
                      <a:pt x="1156" y="3430"/>
                    </a:lnTo>
                    <a:lnTo>
                      <a:pt x="346" y="3430"/>
                    </a:lnTo>
                    <a:lnTo>
                      <a:pt x="346" y="358"/>
                    </a:lnTo>
                    <a:lnTo>
                      <a:pt x="918" y="358"/>
                    </a:lnTo>
                    <a:lnTo>
                      <a:pt x="918" y="572"/>
                    </a:lnTo>
                    <a:cubicBezTo>
                      <a:pt x="918" y="632"/>
                      <a:pt x="930" y="679"/>
                      <a:pt x="977" y="715"/>
                    </a:cubicBezTo>
                    <a:cubicBezTo>
                      <a:pt x="1007" y="733"/>
                      <a:pt x="1043" y="742"/>
                      <a:pt x="1078" y="742"/>
                    </a:cubicBezTo>
                    <a:cubicBezTo>
                      <a:pt x="1114" y="742"/>
                      <a:pt x="1150" y="733"/>
                      <a:pt x="1180" y="715"/>
                    </a:cubicBezTo>
                    <a:cubicBezTo>
                      <a:pt x="1477" y="477"/>
                      <a:pt x="1835" y="358"/>
                      <a:pt x="2227" y="358"/>
                    </a:cubicBezTo>
                    <a:cubicBezTo>
                      <a:pt x="3204" y="358"/>
                      <a:pt x="3656" y="1191"/>
                      <a:pt x="3656" y="2001"/>
                    </a:cubicBezTo>
                    <a:lnTo>
                      <a:pt x="3656" y="3430"/>
                    </a:lnTo>
                    <a:lnTo>
                      <a:pt x="2847" y="3430"/>
                    </a:lnTo>
                    <a:lnTo>
                      <a:pt x="2847" y="2870"/>
                    </a:lnTo>
                    <a:cubicBezTo>
                      <a:pt x="2847" y="2775"/>
                      <a:pt x="2775" y="2703"/>
                      <a:pt x="2692" y="2703"/>
                    </a:cubicBezTo>
                    <a:cubicBezTo>
                      <a:pt x="2597" y="2703"/>
                      <a:pt x="2525" y="2775"/>
                      <a:pt x="2525" y="2870"/>
                    </a:cubicBezTo>
                    <a:lnTo>
                      <a:pt x="2525" y="3596"/>
                    </a:lnTo>
                    <a:cubicBezTo>
                      <a:pt x="2525" y="3691"/>
                      <a:pt x="2597" y="3775"/>
                      <a:pt x="2704" y="3775"/>
                    </a:cubicBezTo>
                    <a:lnTo>
                      <a:pt x="3847" y="3775"/>
                    </a:lnTo>
                    <a:cubicBezTo>
                      <a:pt x="3942" y="3775"/>
                      <a:pt x="4025" y="3703"/>
                      <a:pt x="4025" y="3596"/>
                    </a:cubicBezTo>
                    <a:lnTo>
                      <a:pt x="4025" y="1989"/>
                    </a:lnTo>
                    <a:cubicBezTo>
                      <a:pt x="4025" y="810"/>
                      <a:pt x="3299" y="1"/>
                      <a:pt x="2239" y="1"/>
                    </a:cubicBezTo>
                    <a:cubicBezTo>
                      <a:pt x="1894" y="1"/>
                      <a:pt x="1573" y="84"/>
                      <a:pt x="1275" y="251"/>
                    </a:cubicBezTo>
                    <a:lnTo>
                      <a:pt x="1275" y="179"/>
                    </a:lnTo>
                    <a:cubicBezTo>
                      <a:pt x="1275" y="84"/>
                      <a:pt x="1204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77040" bIns="7704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  <p:grpSp>
        <p:nvGrpSpPr>
          <p:cNvPr id="107" name="Google Shape;346;p38"/>
          <p:cNvGrpSpPr/>
          <p:nvPr/>
        </p:nvGrpSpPr>
        <p:grpSpPr>
          <a:xfrm>
            <a:off x="343080" y="4477680"/>
            <a:ext cx="437040" cy="437040"/>
            <a:chOff x="343080" y="4477680"/>
            <a:chExt cx="437040" cy="437040"/>
          </a:xfrm>
        </p:grpSpPr>
        <p:sp>
          <p:nvSpPr>
            <p:cNvPr id="108" name="Google Shape;347;p38"/>
            <p:cNvSpPr/>
            <p:nvPr/>
          </p:nvSpPr>
          <p:spPr>
            <a:xfrm>
              <a:off x="343080" y="4477680"/>
              <a:ext cx="437040" cy="437040"/>
            </a:xfrm>
            <a:prstGeom prst="rect">
              <a:avLst/>
            </a:pr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" name="Google Shape;348;p38"/>
            <p:cNvSpPr/>
            <p:nvPr/>
          </p:nvSpPr>
          <p:spPr>
            <a:xfrm>
              <a:off x="427320" y="4559400"/>
              <a:ext cx="268200" cy="273960"/>
            </a:xfrm>
            <a:custGeom>
              <a:avLst/>
              <a:gdLst>
                <a:gd name="textAreaLeft" fmla="*/ 0 w 268200"/>
                <a:gd name="textAreaRight" fmla="*/ 268560 w 268200"/>
                <a:gd name="textAreaTop" fmla="*/ 0 h 273960"/>
                <a:gd name="textAreaBottom" fmla="*/ 274320 h 273960"/>
              </a:gdLst>
              <a:ahLst/>
              <a:cxnLst/>
              <a:rect l="textAreaLeft" t="textAreaTop" r="textAreaRight" b="textAreaBottom"/>
              <a:pathLst>
                <a:path w="6712561" h="6860069">
                  <a:moveTo>
                    <a:pt x="3994869" y="2904749"/>
                  </a:moveTo>
                  <a:lnTo>
                    <a:pt x="6493788" y="0"/>
                  </a:lnTo>
                  <a:lnTo>
                    <a:pt x="5901628" y="0"/>
                  </a:lnTo>
                  <a:lnTo>
                    <a:pt x="3731848" y="2522189"/>
                  </a:lnTo>
                  <a:lnTo>
                    <a:pt x="1998833" y="0"/>
                  </a:lnTo>
                  <a:lnTo>
                    <a:pt x="0" y="0"/>
                  </a:lnTo>
                  <a:lnTo>
                    <a:pt x="2620640" y="3813966"/>
                  </a:lnTo>
                  <a:lnTo>
                    <a:pt x="0" y="6860070"/>
                  </a:lnTo>
                  <a:lnTo>
                    <a:pt x="592216" y="6860070"/>
                  </a:lnTo>
                  <a:lnTo>
                    <a:pt x="2883548" y="4196581"/>
                  </a:lnTo>
                  <a:lnTo>
                    <a:pt x="4713728" y="6860070"/>
                  </a:lnTo>
                  <a:lnTo>
                    <a:pt x="6712561" y="6860070"/>
                  </a:lnTo>
                  <a:lnTo>
                    <a:pt x="3994757" y="2904749"/>
                  </a:lnTo>
                  <a:lnTo>
                    <a:pt x="3994925" y="2904749"/>
                  </a:lnTo>
                  <a:close/>
                  <a:moveTo>
                    <a:pt x="3183768" y="3847528"/>
                  </a:moveTo>
                  <a:lnTo>
                    <a:pt x="2918230" y="3467765"/>
                  </a:lnTo>
                  <a:lnTo>
                    <a:pt x="805563" y="445770"/>
                  </a:lnTo>
                  <a:lnTo>
                    <a:pt x="1715115" y="445770"/>
                  </a:lnTo>
                  <a:lnTo>
                    <a:pt x="3420106" y="2884611"/>
                  </a:lnTo>
                  <a:lnTo>
                    <a:pt x="3685644" y="3264375"/>
                  </a:lnTo>
                  <a:lnTo>
                    <a:pt x="5901907" y="6434494"/>
                  </a:lnTo>
                  <a:lnTo>
                    <a:pt x="4992356" y="6434494"/>
                  </a:lnTo>
                  <a:lnTo>
                    <a:pt x="3183824" y="3847640"/>
                  </a:lnTo>
                  <a:lnTo>
                    <a:pt x="3183824" y="3847472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10" name="Google Shape;349;p38"/>
          <p:cNvSpPr/>
          <p:nvPr/>
        </p:nvSpPr>
        <p:spPr>
          <a:xfrm>
            <a:off x="6124680" y="1200240"/>
            <a:ext cx="28191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Please keep this slide for attribution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111" name="Google Shape;350;p38"/>
          <p:cNvCxnSpPr/>
          <p:nvPr/>
        </p:nvCxnSpPr>
        <p:spPr>
          <a:xfrm>
            <a:off x="5967720" y="-61920"/>
            <a:ext cx="360" cy="5286960"/>
          </a:xfrm>
          <a:prstGeom prst="straightConnector1">
            <a:avLst/>
          </a:prstGeom>
          <a:ln w="9525">
            <a:solidFill>
              <a:srgbClr val="aaa9a6"/>
            </a:solidFill>
            <a:round/>
          </a:ln>
        </p:spPr>
      </p:cxnSp>
      <p:sp>
        <p:nvSpPr>
          <p:cNvPr id="112" name="Google Shape;351;p38"/>
          <p:cNvSpPr/>
          <p:nvPr/>
        </p:nvSpPr>
        <p:spPr>
          <a:xfrm rot="16200000">
            <a:off x="5095800" y="3819600"/>
            <a:ext cx="21524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" sz="1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School center name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介紹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714240" y="1085760"/>
            <a:ext cx="5028840" cy="359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marL="457200" indent="-33336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2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本簡報聚焦於台灣手搖飲品牌的數位轉型策略，特別是線上點餐、會員系統與數據分析的應用。旨在說明市場現況、消費者行為變化，並說服連鎖飲料店老闆投資數位工具，提升營運效率與顧客忠誠度。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60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61" name="Google Shape;327;p37" descr=""/>
          <p:cNvPicPr/>
          <p:nvPr/>
        </p:nvPicPr>
        <p:blipFill>
          <a:blip r:embed="rId1"/>
          <a:srcRect l="32990" t="0" r="32995" b="0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台灣手搖飲市場現況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714240" y="1085400"/>
            <a:ext cx="5028840" cy="35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spAutoFit/>
          </a:bodyPr>
          <a:p>
            <a:pPr indent="0" algn="ctr">
              <a:buNone/>
            </a:pPr>
            <a:endParaRPr b="0" lang="en-US" sz="1400" strike="noStrike" u="none">
              <a:solidFill>
                <a:schemeClr val="dk1"/>
              </a:solidFill>
              <a:effectLst/>
              <a:uFillTx/>
              <a:latin typeface="Nunito"/>
              <a:ea typeface="Nunito"/>
            </a:endParaRPr>
          </a:p>
        </p:txBody>
      </p:sp>
      <p:cxnSp>
        <p:nvCxnSpPr>
          <p:cNvPr id="64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65" name="Google Shape;327;p37" descr=""/>
          <p:cNvPicPr/>
          <p:nvPr/>
        </p:nvPicPr>
        <p:blipFill>
          <a:blip r:embed="rId1"/>
          <a:srcRect l="32990" t="0" r="32995" b="0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621936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市場規模與成長趨勢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3610080" y="990720"/>
            <a:ext cx="4990680" cy="309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2025</a:t>
            </a: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年台灣手搖飲市場規模達約</a:t>
            </a:r>
            <a:r>
              <a:rPr b="1" lang="en-US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800</a:t>
            </a:r>
            <a:r>
              <a:rPr b="1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億元新台幣</a:t>
            </a: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。市場持續擴大，但增速趨緩，品牌間競爭日益激烈。消費者偏好數位便利服務，推動品牌向數位化轉型以保持競爭力。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68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競爭環境分析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714240" y="1085760"/>
            <a:ext cx="5028840" cy="359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marL="457200" indent="-33336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2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手搖飲市場競爭激烈，品牌數量眾多且各有特色。數位工具成為差異化關鍵，包括線上點餐與會員經營。成功品牌透過數位轉型提高回購率與顧客黏著度，領先市場競爭對手。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71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72" name="Google Shape;327;p37" descr=""/>
          <p:cNvPicPr/>
          <p:nvPr/>
        </p:nvPicPr>
        <p:blipFill>
          <a:blip r:embed="rId1"/>
          <a:srcRect l="32990" t="0" r="32995" b="0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621936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消費者行為與需求變化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3610080" y="990720"/>
            <a:ext cx="4990680" cy="309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消費者使用手機點餐的比例高達</a:t>
            </a:r>
            <a:r>
              <a:rPr b="1" lang="en-US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70%</a:t>
            </a: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，顯示線上點餐已成主流。會員制提高了顧客的黏著度與回購率，成為品牌維繫客戶的重要工具。品牌必須順應此趨勢，優化數位服務以滿足消費者需求。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75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28600" y="200160"/>
            <a:ext cx="5600520" cy="101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數位轉型策略與實踐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714240" y="1085400"/>
            <a:ext cx="5028840" cy="359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spAutoFit/>
          </a:bodyPr>
          <a:p>
            <a:pPr indent="0" algn="ctr">
              <a:buNone/>
            </a:pPr>
            <a:endParaRPr b="0" lang="en-US" sz="1400" strike="noStrike" u="none">
              <a:solidFill>
                <a:schemeClr val="dk1"/>
              </a:solidFill>
              <a:effectLst/>
              <a:uFillTx/>
              <a:latin typeface="Nunito"/>
              <a:ea typeface="Nunito"/>
            </a:endParaRPr>
          </a:p>
        </p:txBody>
      </p:sp>
      <p:cxnSp>
        <p:nvCxnSpPr>
          <p:cNvPr id="78" name="Google Shape;326;p37"/>
          <p:cNvCxnSpPr/>
          <p:nvPr/>
        </p:nvCxnSpPr>
        <p:spPr>
          <a:xfrm flipH="1">
            <a:off x="0" y="1366920"/>
            <a:ext cx="917424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  <p:pic>
        <p:nvPicPr>
          <p:cNvPr id="79" name="Google Shape;327;p37" descr=""/>
          <p:cNvPicPr/>
          <p:nvPr/>
        </p:nvPicPr>
        <p:blipFill>
          <a:blip r:embed="rId1"/>
          <a:srcRect l="32990" t="0" r="32995" b="0"/>
          <a:stretch/>
        </p:blipFill>
        <p:spPr>
          <a:xfrm>
            <a:off x="6014880" y="-12960"/>
            <a:ext cx="3128760" cy="515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621936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線上點餐系統導入重要性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3610080" y="990720"/>
            <a:ext cx="4990680" cy="309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導入線上點餐系統能提升訂單效率，降低人力成本，並改善顧客體驗。系統可與會員資料連結，實現個人化服務，促進銷售增長與品牌競爭力提升。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82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6219360" cy="57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00" strike="noStrike" u="none">
                <a:solidFill>
                  <a:schemeClr val="dk1"/>
                </a:solidFill>
                <a:effectLst/>
                <a:uFillTx/>
                <a:latin typeface="Roboto Condensed"/>
                <a:ea typeface="Roboto Condensed"/>
              </a:rPr>
              <a:t>會員經營與忠誠度提升</a:t>
            </a:r>
            <a:endParaRPr b="0" lang="fr-FR" sz="3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3610080" y="990720"/>
            <a:ext cx="4990680" cy="309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b">
            <a:normAutofit/>
          </a:bodyPr>
          <a:p>
            <a:pPr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透過會員</a:t>
            </a: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APP</a:t>
            </a: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建立顧客資料庫，提供專屬優惠與積分制度，有效提升顧客回購率。成功案例顯示，會員經營策略能提高</a:t>
            </a:r>
            <a:r>
              <a:rPr b="1" lang="en-US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35%</a:t>
            </a:r>
            <a:r>
              <a:rPr b="0" lang="zh-CN" sz="1100" strike="noStrike" u="none">
                <a:solidFill>
                  <a:schemeClr val="dk1"/>
                </a:solidFill>
                <a:effectLst/>
                <a:uFillTx/>
                <a:latin typeface="Nunito"/>
                <a:ea typeface="Nunito"/>
              </a:rPr>
              <a:t>的回購率，促進長期營收穩定。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cxnSp>
        <p:nvCxnSpPr>
          <p:cNvPr id="85" name="Google Shape;258;p31"/>
          <p:cNvCxnSpPr/>
          <p:nvPr/>
        </p:nvCxnSpPr>
        <p:spPr>
          <a:xfrm>
            <a:off x="-80280" y="4214160"/>
            <a:ext cx="9253080" cy="360"/>
          </a:xfrm>
          <a:prstGeom prst="straightConnector1">
            <a:avLst/>
          </a:prstGeom>
          <a:ln w="9525">
            <a:solidFill>
              <a:srgbClr val="020603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acher Onboarding for Schools by Slidesgo">
  <a:themeElements>
    <a:clrScheme name="Simple Light">
      <a:dk1>
        <a:srgbClr val="020603"/>
      </a:dk1>
      <a:lt1>
        <a:srgbClr val="f4f1ec"/>
      </a:lt1>
      <a:dk2>
        <a:srgbClr val="020603"/>
      </a:dk2>
      <a:lt2>
        <a:srgbClr val="b5c6bc"/>
      </a:lt2>
      <a:accent1>
        <a:srgbClr val="fc7d80"/>
      </a:accent1>
      <a:accent2>
        <a:srgbClr val="aaa9a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20603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LibreOffice/25.2.4.3$Linux_X86_64 LibreOffice_project/520$Build-3</Application>
  <AppVersion>15.0000</AppVersion>
  <Company>Microsoft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2026-01-04T10:29:21Z</dcterms:created>
  <dc:creator>Unknown Creator</dc:creator>
  <dc:description/>
  <dc:language>en-US</dc:language>
  <cp:lastModifiedBy>Unknown Creator</cp:lastModifiedBy>
  <dcterms:modified xsi:type="dcterms:W3CDTF">2026-01-04T10:29:21Z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